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902-EAB5-43BF-BD6E-BA8D2EFFC744}" type="datetimeFigureOut">
              <a:rPr lang="fr-FR" smtClean="0"/>
              <a:pPr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989-6B54-4B53-AD3A-936EDD9FE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47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902-EAB5-43BF-BD6E-BA8D2EFFC744}" type="datetimeFigureOut">
              <a:rPr lang="fr-FR" smtClean="0"/>
              <a:pPr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989-6B54-4B53-AD3A-936EDD9FE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10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902-EAB5-43BF-BD6E-BA8D2EFFC744}" type="datetimeFigureOut">
              <a:rPr lang="fr-FR" smtClean="0"/>
              <a:pPr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989-6B54-4B53-AD3A-936EDD9FE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53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902-EAB5-43BF-BD6E-BA8D2EFFC744}" type="datetimeFigureOut">
              <a:rPr lang="fr-FR" smtClean="0"/>
              <a:pPr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989-6B54-4B53-AD3A-936EDD9FE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73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902-EAB5-43BF-BD6E-BA8D2EFFC744}" type="datetimeFigureOut">
              <a:rPr lang="fr-FR" smtClean="0"/>
              <a:pPr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989-6B54-4B53-AD3A-936EDD9FE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77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902-EAB5-43BF-BD6E-BA8D2EFFC744}" type="datetimeFigureOut">
              <a:rPr lang="fr-FR" smtClean="0"/>
              <a:pPr/>
              <a:t>28/11/2019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989-6B54-4B53-AD3A-936EDD9FE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22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902-EAB5-43BF-BD6E-BA8D2EFFC744}" type="datetimeFigureOut">
              <a:rPr lang="fr-FR" smtClean="0"/>
              <a:pPr/>
              <a:t>28/11/2019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989-6B54-4B53-AD3A-936EDD9FE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75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902-EAB5-43BF-BD6E-BA8D2EFFC744}" type="datetimeFigureOut">
              <a:rPr lang="fr-FR" smtClean="0"/>
              <a:pPr/>
              <a:t>28/11/2019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989-6B54-4B53-AD3A-936EDD9FE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75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902-EAB5-43BF-BD6E-BA8D2EFFC744}" type="datetimeFigureOut">
              <a:rPr lang="fr-FR" smtClean="0"/>
              <a:pPr/>
              <a:t>28/11/2019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989-6B54-4B53-AD3A-936EDD9FE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87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902-EAB5-43BF-BD6E-BA8D2EFFC744}" type="datetimeFigureOut">
              <a:rPr lang="fr-FR" smtClean="0"/>
              <a:pPr/>
              <a:t>28/11/2019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989-6B54-4B53-AD3A-936EDD9FE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02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902-EAB5-43BF-BD6E-BA8D2EFFC744}" type="datetimeFigureOut">
              <a:rPr lang="fr-FR" smtClean="0"/>
              <a:pPr/>
              <a:t>28/11/2019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989-6B54-4B53-AD3A-936EDD9FE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91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BB902-EAB5-43BF-BD6E-BA8D2EFFC744}" type="datetimeFigureOut">
              <a:rPr lang="fr-FR" smtClean="0"/>
              <a:pPr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DA989-6B54-4B53-AD3A-936EDD9FE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54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04932"/>
            <a:ext cx="9144000" cy="2387600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Journée nationale de l’OZP </a:t>
            </a:r>
            <a:br>
              <a:rPr lang="fr-FR" sz="4000" b="1" dirty="0" smtClean="0"/>
            </a:br>
            <a:r>
              <a:rPr lang="fr-FR" sz="2800" b="1" dirty="0" smtClean="0"/>
              <a:t>30 novembre 2019</a:t>
            </a:r>
            <a:endParaRPr lang="fr-FR" sz="2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b="1" dirty="0" smtClean="0"/>
              <a:t>Lecture croisée des réponses relatives </a:t>
            </a:r>
          </a:p>
          <a:p>
            <a:r>
              <a:rPr lang="fr-FR" b="1" dirty="0" smtClean="0"/>
              <a:t>aux axes 1 et 3 du référentiel de l’éducation prioritaire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951568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En conclusion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algn="ctr"/>
            <a:r>
              <a:rPr lang="fr-FR" dirty="0" smtClean="0"/>
              <a:t>Ce qui nous a surprises </a:t>
            </a:r>
          </a:p>
          <a:p>
            <a:pPr marL="0" indent="0" algn="ctr">
              <a:buNone/>
            </a:pPr>
            <a:endParaRPr lang="fr-FR" dirty="0" smtClean="0"/>
          </a:p>
          <a:p>
            <a:pPr algn="ctr"/>
            <a:r>
              <a:rPr lang="fr-FR" dirty="0" smtClean="0"/>
              <a:t>Ce qui conforte nos convictions </a:t>
            </a:r>
          </a:p>
          <a:p>
            <a:pPr marL="0" indent="0" algn="ctr">
              <a:buNone/>
            </a:pPr>
            <a:endParaRPr lang="fr-FR" dirty="0" smtClean="0"/>
          </a:p>
          <a:p>
            <a:pPr algn="ctr"/>
            <a:r>
              <a:rPr lang="fr-FR" dirty="0" smtClean="0"/>
              <a:t>Ce qui nous questionne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736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 smtClean="0"/>
              <a:t>Les mots empruntés aux réponses relatives à l’axe 3 : </a:t>
            </a:r>
            <a:br>
              <a:rPr lang="fr-FR" sz="3600" b="1" dirty="0" smtClean="0"/>
            </a:br>
            <a:r>
              <a:rPr lang="fr-FR" sz="3600" b="1" dirty="0" smtClean="0"/>
              <a:t>de « </a:t>
            </a:r>
            <a:r>
              <a:rPr lang="fr-FR" sz="3600" b="1" i="1" dirty="0" smtClean="0"/>
              <a:t>origine</a:t>
            </a:r>
            <a:r>
              <a:rPr lang="fr-FR" sz="3600" b="1" dirty="0" smtClean="0"/>
              <a:t> » à « </a:t>
            </a:r>
            <a:r>
              <a:rPr lang="fr-FR" sz="3600" b="1" i="1" dirty="0" smtClean="0"/>
              <a:t>sens</a:t>
            </a:r>
            <a:r>
              <a:rPr lang="fr-FR" sz="3600" b="1" dirty="0" smtClean="0"/>
              <a:t> » </a:t>
            </a:r>
            <a:endParaRPr lang="fr-FR" sz="3600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160020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Une embellie récente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 smtClean="0"/>
              <a:t>Bonne connaissance de l’axe 3 </a:t>
            </a:r>
          </a:p>
          <a:p>
            <a:r>
              <a:rPr lang="fr-FR" sz="2400" dirty="0" smtClean="0"/>
              <a:t>Certes des réponses interrogent sur le bien fondé de cet axe</a:t>
            </a:r>
          </a:p>
          <a:p>
            <a:pPr algn="just"/>
            <a:r>
              <a:rPr lang="fr-FR" sz="2400" dirty="0" smtClean="0"/>
              <a:t>Mais de façon majoritaire la coopération utile avec les parents d’élèves est un authentique objet de travail :</a:t>
            </a:r>
          </a:p>
          <a:p>
            <a:pPr marL="0" indent="0">
              <a:buNone/>
            </a:pPr>
            <a:r>
              <a:rPr lang="fr-FR" sz="2400" dirty="0" smtClean="0"/>
              <a:t>=&gt; qualité des réponses relatives à l’axe 3</a:t>
            </a:r>
          </a:p>
          <a:p>
            <a:pPr marL="0" indent="0">
              <a:buNone/>
            </a:pPr>
            <a:r>
              <a:rPr lang="fr-FR" sz="2400" dirty="0" smtClean="0"/>
              <a:t>=&gt; identité des familles appréhendée avec justesse</a:t>
            </a:r>
          </a:p>
          <a:p>
            <a:pPr marL="0" indent="0">
              <a:buNone/>
            </a:pPr>
            <a:r>
              <a:rPr lang="fr-FR" sz="2400" dirty="0" smtClean="0"/>
              <a:t>=&gt; adhésion au référentiel </a:t>
            </a:r>
          </a:p>
          <a:p>
            <a:pPr marL="0" indent="0">
              <a:buNone/>
            </a:pPr>
            <a:r>
              <a:rPr lang="fr-FR" sz="2400" dirty="0" smtClean="0"/>
              <a:t>=&gt; des lectures professionnelles en arrière-plan</a:t>
            </a:r>
          </a:p>
          <a:p>
            <a:pPr marL="0" indent="0">
              <a:buNone/>
            </a:pPr>
            <a:r>
              <a:rPr lang="fr-FR" sz="2400" dirty="0" smtClean="0"/>
              <a:t>=&gt; respect et estime réciproques </a:t>
            </a:r>
          </a:p>
          <a:p>
            <a:pPr algn="ctr"/>
            <a:r>
              <a:rPr lang="fr-FR" sz="2400" dirty="0" smtClean="0"/>
              <a:t>=&gt; </a:t>
            </a:r>
            <a:r>
              <a:rPr lang="fr-FR" sz="3000" b="1" dirty="0" smtClean="0"/>
              <a:t>une professionnalité 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8996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Contre point axe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Char char="-"/>
            </a:pPr>
            <a:r>
              <a:rPr lang="fr-FR" dirty="0" smtClean="0"/>
              <a:t> Embellie : point de vue partagé</a:t>
            </a:r>
          </a:p>
          <a:p>
            <a:pPr marL="0" indent="0">
              <a:buFontTx/>
              <a:buChar char="-"/>
            </a:pPr>
            <a:r>
              <a:rPr lang="fr-FR" dirty="0" smtClean="0"/>
              <a:t> Adhésion au référentiel : lecture plus nuancée</a:t>
            </a:r>
          </a:p>
          <a:p>
            <a:pPr marL="457200" lvl="1" indent="0">
              <a:buFontTx/>
              <a:buChar char="-"/>
            </a:pPr>
            <a:r>
              <a:rPr lang="fr-FR" dirty="0" smtClean="0"/>
              <a:t> l’enseignement explicite</a:t>
            </a:r>
          </a:p>
          <a:p>
            <a:pPr marL="457200" lvl="1" indent="0">
              <a:buFontTx/>
              <a:buChar char="-"/>
            </a:pPr>
            <a:r>
              <a:rPr lang="fr-FR" dirty="0" smtClean="0"/>
              <a:t> le levier d’une organisation différente</a:t>
            </a:r>
          </a:p>
          <a:p>
            <a:pPr marL="457200" lvl="1" indent="0">
              <a:buFontTx/>
              <a:buChar char="-"/>
            </a:pPr>
            <a:r>
              <a:rPr lang="fr-FR" dirty="0" smtClean="0"/>
              <a:t> l’hétérogénéité des groupes et la confrontation des démarches intellectuelles</a:t>
            </a:r>
          </a:p>
          <a:p>
            <a:pPr marL="0" indent="0">
              <a:buFontTx/>
              <a:buChar char="-"/>
            </a:pPr>
            <a:r>
              <a:rPr lang="fr-FR" dirty="0" smtClean="0"/>
              <a:t> Construction d’une professionnalité : point de vue partagé</a:t>
            </a:r>
          </a:p>
          <a:p>
            <a:pPr marL="0" indent="0">
              <a:buFontTx/>
              <a:buChar char="-"/>
            </a:pPr>
            <a:r>
              <a:rPr lang="fr-FR" dirty="0" smtClean="0"/>
              <a:t> Relation aux familles : quelle adhésion aux valeurs de l’éducation prioritaire ? </a:t>
            </a:r>
          </a:p>
          <a:p>
            <a:pPr marL="0" indent="0">
              <a:buFontTx/>
              <a:buChar char="-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1921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Les actions engagées au titre </a:t>
            </a:r>
            <a:br>
              <a:rPr lang="fr-FR" b="1" dirty="0" smtClean="0"/>
            </a:br>
            <a:r>
              <a:rPr lang="fr-FR" b="1" dirty="0" smtClean="0"/>
              <a:t>de l’axe 3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évolution majeure : </a:t>
            </a:r>
            <a:r>
              <a:rPr lang="fr-FR" b="1" dirty="0" smtClean="0"/>
              <a:t>le collectif</a:t>
            </a:r>
            <a:r>
              <a:rPr lang="fr-FR" dirty="0" smtClean="0"/>
              <a:t>, le collectif élargi, y compris aux partenaires</a:t>
            </a:r>
          </a:p>
          <a:p>
            <a:r>
              <a:rPr lang="fr-FR" dirty="0" smtClean="0"/>
              <a:t>Des projets plus nombreux et plus diversifiés </a:t>
            </a:r>
          </a:p>
          <a:p>
            <a:r>
              <a:rPr lang="fr-FR" dirty="0" smtClean="0"/>
              <a:t>Formes et modalités :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dirty="0" smtClean="0"/>
              <a:t> deux orientations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dirty="0" smtClean="0"/>
              <a:t> ouvertures des classes en activité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dirty="0"/>
              <a:t> </a:t>
            </a:r>
            <a:r>
              <a:rPr lang="fr-FR" dirty="0" smtClean="0"/>
              <a:t>animation d’ateliers pédagogiques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dirty="0"/>
              <a:t> </a:t>
            </a:r>
            <a:r>
              <a:rPr lang="fr-FR" dirty="0" smtClean="0"/>
              <a:t>accompagnement de sorties scolaires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6302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Quels objectifs ?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Vers la réussite scolaire</a:t>
            </a:r>
          </a:p>
          <a:p>
            <a:r>
              <a:rPr lang="fr-FR" dirty="0" smtClean="0"/>
              <a:t>Faire connaître aux parents les compétences construites</a:t>
            </a:r>
          </a:p>
          <a:p>
            <a:r>
              <a:rPr lang="fr-FR" dirty="0" smtClean="0"/>
              <a:t>Accompagner la compréhension des parcours</a:t>
            </a:r>
          </a:p>
          <a:p>
            <a:r>
              <a:rPr lang="fr-FR" dirty="0" smtClean="0"/>
              <a:t>Donner les codes de l’école, les rendre compréhensibles </a:t>
            </a:r>
          </a:p>
          <a:p>
            <a:endParaRPr lang="fr-FR" dirty="0"/>
          </a:p>
          <a:p>
            <a:r>
              <a:rPr lang="fr-FR" dirty="0" smtClean="0"/>
              <a:t>Des approximations ?</a:t>
            </a:r>
          </a:p>
          <a:p>
            <a:r>
              <a:rPr lang="fr-FR" dirty="0" smtClean="0"/>
              <a:t>Des lacunes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7251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Contre point axe 1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Char char="-"/>
            </a:pPr>
            <a:r>
              <a:rPr lang="fr-FR" dirty="0" smtClean="0"/>
              <a:t> Le collectif, oui, mais quel collectif ?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FontTx/>
              <a:buChar char="-"/>
            </a:pPr>
            <a:r>
              <a:rPr lang="fr-FR" dirty="0" smtClean="0"/>
              <a:t> Action scolaire / dimensions socioculturelles</a:t>
            </a:r>
          </a:p>
          <a:p>
            <a:pPr marL="457200" lvl="1" indent="0">
              <a:buFontTx/>
              <a:buChar char="-"/>
            </a:pPr>
            <a:r>
              <a:rPr lang="fr-FR" dirty="0" smtClean="0"/>
              <a:t> focalisation sur les questions relatives à la langue maternelle</a:t>
            </a:r>
          </a:p>
          <a:p>
            <a:pPr marL="457200" lvl="1" indent="0">
              <a:buFontTx/>
              <a:buChar char="-"/>
            </a:pPr>
            <a:r>
              <a:rPr lang="fr-FR" dirty="0" smtClean="0"/>
              <a:t> quasi absence de remarques sur la pauvreté culturelle</a:t>
            </a:r>
          </a:p>
          <a:p>
            <a:pPr marL="0" indent="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6208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Axe 3 : les moyens de l’action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 smtClean="0"/>
              <a:t>Les moyens indépendants des acteurs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dirty="0" smtClean="0"/>
              <a:t> Du côté de l’école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dirty="0" smtClean="0"/>
              <a:t>Du côté des partenaires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dirty="0" smtClean="0"/>
              <a:t>Du côté des parents</a:t>
            </a:r>
            <a:r>
              <a:rPr lang="fr-FR" sz="1600" dirty="0" smtClean="0"/>
              <a:t> </a:t>
            </a:r>
          </a:p>
          <a:p>
            <a:pPr marL="0" indent="0">
              <a:buNone/>
            </a:pPr>
            <a:endParaRPr lang="fr-FR" sz="1600" b="1" dirty="0"/>
          </a:p>
          <a:p>
            <a:pPr marL="0" indent="0">
              <a:buNone/>
            </a:pPr>
            <a:r>
              <a:rPr lang="fr-FR" b="1" dirty="0" smtClean="0"/>
              <a:t>Les moyens propres aux acteurs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dirty="0" smtClean="0"/>
              <a:t> Habileté à faire réseau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dirty="0"/>
              <a:t> </a:t>
            </a:r>
            <a:r>
              <a:rPr lang="fr-FR" dirty="0" smtClean="0"/>
              <a:t>Sens donné aux actions relatives à la coopération utile avec les familles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dirty="0"/>
              <a:t> </a:t>
            </a:r>
            <a:r>
              <a:rPr lang="fr-FR" dirty="0" smtClean="0"/>
              <a:t>Souhaiter des moyens </a:t>
            </a:r>
            <a:r>
              <a:rPr lang="fr-FR" b="1" i="1" dirty="0" smtClean="0"/>
              <a:t>vs</a:t>
            </a:r>
            <a:r>
              <a:rPr lang="fr-FR" dirty="0" smtClean="0"/>
              <a:t> poursuivre l’action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8455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Contre point axe 1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 smtClean="0"/>
              <a:t>Moyens extérieurs : une forte demande de personnels supplémentaires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Mutualisation des leviers / attente de méthodes éprouvées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Moyens propres aux acteurs : </a:t>
            </a:r>
          </a:p>
          <a:p>
            <a:pPr lvl="1">
              <a:buFontTx/>
              <a:buChar char="-"/>
            </a:pPr>
            <a:r>
              <a:rPr lang="fr-FR" dirty="0" smtClean="0"/>
              <a:t>disparités académiques</a:t>
            </a:r>
          </a:p>
          <a:p>
            <a:pPr lvl="1">
              <a:buFontTx/>
              <a:buChar char="-"/>
            </a:pPr>
            <a:r>
              <a:rPr lang="fr-FR" dirty="0" smtClean="0"/>
              <a:t>relation aux familles : un levier peu mentionné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85442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388</Words>
  <Application>Microsoft Office PowerPoint</Application>
  <PresentationFormat>Grand écran</PresentationFormat>
  <Paragraphs>71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Thème Office</vt:lpstr>
      <vt:lpstr>Journée nationale de l’OZP  30 novembre 2019</vt:lpstr>
      <vt:lpstr>Les mots empruntés aux réponses relatives à l’axe 3 :  de « origine » à « sens » </vt:lpstr>
      <vt:lpstr>Une embellie récente </vt:lpstr>
      <vt:lpstr>Contre point axe 1</vt:lpstr>
      <vt:lpstr>Les actions engagées au titre  de l’axe 3 </vt:lpstr>
      <vt:lpstr>Quels objectifs ? </vt:lpstr>
      <vt:lpstr>Contre point axe 1 </vt:lpstr>
      <vt:lpstr>Axe 3 : les moyens de l’action </vt:lpstr>
      <vt:lpstr>Contre point axe 1 </vt:lpstr>
      <vt:lpstr>En conclusion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nationale de l’OZP  30 novembre 2019</dc:title>
  <dc:creator>Martine Husson</dc:creator>
  <cp:lastModifiedBy>Martine Husson</cp:lastModifiedBy>
  <cp:revision>13</cp:revision>
  <dcterms:created xsi:type="dcterms:W3CDTF">2019-11-27T10:33:17Z</dcterms:created>
  <dcterms:modified xsi:type="dcterms:W3CDTF">2019-11-28T09:19:35Z</dcterms:modified>
</cp:coreProperties>
</file>