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80" r:id="rId4"/>
    <p:sldId id="28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FF43"/>
    <a:srgbClr val="8DFF2C"/>
    <a:srgbClr val="A3FF1A"/>
    <a:srgbClr val="A3FF3E"/>
    <a:srgbClr val="FC00B1"/>
    <a:srgbClr val="BD00FF"/>
    <a:srgbClr val="48F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20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DDD02-74A4-3445-9140-6BEA0E5E59BE}" type="datetimeFigureOut">
              <a:rPr lang="fr-FR" smtClean="0"/>
              <a:t>17/01/18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8E5F5-7838-E247-B45B-E3D20DAC7A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681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19061-056B-E842-BF92-F86745C6AC86}" type="datetimeFigureOut">
              <a:rPr lang="fr-FR" smtClean="0"/>
              <a:t>17/01/18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778FC-F1FD-B04A-9562-31D5808BD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9837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Facteurs psychologiques</a:t>
            </a:r>
            <a:r>
              <a:rPr lang="fr-FR" baseline="0" dirty="0" smtClean="0"/>
              <a:t> à ajouter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778FC-F1FD-B04A-9562-31D5808BD9D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51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9A30-AEE4-E042-9707-984F6F413307}" type="datetime1">
              <a:rPr lang="fr-FR" smtClean="0"/>
              <a:t>17/01/18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50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0046-2A99-7C42-A4AD-55FD0D00C70B}" type="datetime1">
              <a:rPr lang="fr-FR" smtClean="0"/>
              <a:t>17/01/18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16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43A7-E3D7-D94C-BD5B-9D55980796EF}" type="datetime1">
              <a:rPr lang="fr-FR" smtClean="0"/>
              <a:t>17/01/18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19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ABC8-F1D6-B14D-A385-A2F7374E54BE}" type="datetime1">
              <a:rPr lang="fr-FR" smtClean="0"/>
              <a:t>17/01/18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26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BC8C-DC66-614B-86D1-E6A1E160A05A}" type="datetime1">
              <a:rPr lang="fr-FR" smtClean="0"/>
              <a:t>17/01/18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26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DB54-EBF1-304B-99FF-C45F5270584C}" type="datetime1">
              <a:rPr lang="fr-FR" smtClean="0"/>
              <a:t>17/01/18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30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34C0-3022-6A4E-B4FB-7DF9B7D7FBE5}" type="datetime1">
              <a:rPr lang="fr-FR" smtClean="0"/>
              <a:t>17/01/18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465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E6B9-8994-E34C-9B27-5CFFF3209C5C}" type="datetime1">
              <a:rPr lang="fr-FR" smtClean="0"/>
              <a:t>17/01/18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20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C256-41CF-374B-B75D-6ADB45649D52}" type="datetime1">
              <a:rPr lang="fr-FR" smtClean="0"/>
              <a:t>17/01/18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28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1775-DBA0-5343-AD74-E1328EB400DB}" type="datetime1">
              <a:rPr lang="fr-FR" smtClean="0"/>
              <a:t>17/01/18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2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C0AB-7D3F-9C49-BC48-D9D1E8E51EDD}" type="datetime1">
              <a:rPr lang="fr-FR" smtClean="0"/>
              <a:t>17/01/18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62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BF718-C6B4-8F4D-BB05-F2262E4B20EE}" type="datetime1">
              <a:rPr lang="fr-FR" smtClean="0"/>
              <a:t>17/01/18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32DB1-4DEF-EE48-AD12-3F6D2A40B0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88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58801"/>
            <a:ext cx="7772400" cy="95503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santé dans l’éducation prioritaire</a:t>
            </a:r>
            <a:endParaRPr lang="fr-FR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442720"/>
            <a:ext cx="7772400" cy="5344160"/>
          </a:xfrm>
        </p:spPr>
        <p:txBody>
          <a:bodyPr>
            <a:normAutofit fontScale="25000" lnSpcReduction="20000"/>
          </a:bodyPr>
          <a:lstStyle/>
          <a:p>
            <a:r>
              <a:rPr lang="fr-FR" sz="7200" u="sng" dirty="0"/>
              <a:t>Quelques </a:t>
            </a:r>
            <a:r>
              <a:rPr lang="fr-FR" sz="7200" b="1" u="sng" dirty="0"/>
              <a:t>textes fondateurs</a:t>
            </a:r>
            <a:endParaRPr lang="fr-FR" sz="7200" dirty="0"/>
          </a:p>
          <a:p>
            <a:r>
              <a:rPr lang="fr-FR" sz="7200" dirty="0"/>
              <a:t> </a:t>
            </a:r>
          </a:p>
          <a:p>
            <a:pPr marL="857250" lvl="0" indent="-857250" algn="just">
              <a:buFont typeface="Wingdings" charset="2"/>
              <a:buChar char="v"/>
            </a:pPr>
            <a:r>
              <a:rPr lang="fr-FR" sz="7200" dirty="0"/>
              <a:t>La </a:t>
            </a:r>
            <a:r>
              <a:rPr lang="fr-FR" sz="7200" b="1" dirty="0"/>
              <a:t>loi du 8 /07/2013 </a:t>
            </a:r>
            <a:r>
              <a:rPr lang="fr-FR" sz="7200" dirty="0"/>
              <a:t>: loi d’orientation et de programmation pour la  refondation de l’école de la </a:t>
            </a:r>
            <a:r>
              <a:rPr lang="fr-FR" sz="7200" dirty="0" smtClean="0"/>
              <a:t>République</a:t>
            </a:r>
          </a:p>
          <a:p>
            <a:pPr lvl="0" algn="just"/>
            <a:endParaRPr lang="fr-FR" sz="7200" dirty="0"/>
          </a:p>
          <a:p>
            <a:pPr marL="857250" lvl="0" indent="-857250" algn="just">
              <a:buFont typeface="Wingdings" charset="2"/>
              <a:buChar char="v"/>
            </a:pPr>
            <a:r>
              <a:rPr lang="fr-FR" sz="7200" b="1" dirty="0"/>
              <a:t>Circulaire du 4 juin 2014</a:t>
            </a:r>
            <a:r>
              <a:rPr lang="fr-FR" sz="7200" dirty="0"/>
              <a:t> relative à  la refonte de l’éducation prioritaire (EP</a:t>
            </a:r>
            <a:r>
              <a:rPr lang="fr-FR" sz="7200" dirty="0" smtClean="0"/>
              <a:t>)</a:t>
            </a:r>
          </a:p>
          <a:p>
            <a:pPr lvl="0" algn="just"/>
            <a:endParaRPr lang="fr-FR" sz="7200" dirty="0"/>
          </a:p>
          <a:p>
            <a:pPr marL="857250" lvl="0" indent="-857250" algn="just">
              <a:buFont typeface="Wingdings" charset="2"/>
              <a:buChar char="v"/>
            </a:pPr>
            <a:r>
              <a:rPr lang="fr-FR" sz="7200" b="1" dirty="0"/>
              <a:t>Circulaire du 10/11/2015</a:t>
            </a:r>
            <a:r>
              <a:rPr lang="fr-FR" sz="7200" dirty="0"/>
              <a:t> relative aux missions des personnels de santé (médecins et infirmiers</a:t>
            </a:r>
            <a:r>
              <a:rPr lang="fr-FR" sz="7200" dirty="0" smtClean="0"/>
              <a:t>)</a:t>
            </a:r>
          </a:p>
          <a:p>
            <a:pPr lvl="0" algn="just"/>
            <a:endParaRPr lang="fr-FR" sz="7200" dirty="0"/>
          </a:p>
          <a:p>
            <a:pPr marL="857250" lvl="0" indent="-857250" algn="just">
              <a:buFont typeface="Wingdings" charset="2"/>
              <a:buChar char="v"/>
            </a:pPr>
            <a:r>
              <a:rPr lang="fr-FR" sz="7200" b="1" dirty="0"/>
              <a:t>Circulaire  n° 2016-008 du 20/06/2016</a:t>
            </a:r>
            <a:r>
              <a:rPr lang="fr-FR" sz="7200" dirty="0"/>
              <a:t> relative à la mise en place du parcours éducatif de santé (PES</a:t>
            </a:r>
            <a:r>
              <a:rPr lang="fr-FR" sz="7200" dirty="0" smtClean="0"/>
              <a:t>)</a:t>
            </a:r>
          </a:p>
          <a:p>
            <a:pPr lvl="0" algn="just"/>
            <a:endParaRPr lang="fr-FR" sz="7200" dirty="0"/>
          </a:p>
          <a:p>
            <a:pPr marL="857250" lvl="0" indent="-857250" algn="just">
              <a:buFont typeface="Wingdings" charset="2"/>
              <a:buChar char="v"/>
            </a:pPr>
            <a:r>
              <a:rPr lang="fr-FR" sz="7200" b="1" dirty="0"/>
              <a:t>Circulaire n° 2016-092 du 20/06/2016 </a:t>
            </a:r>
            <a:r>
              <a:rPr lang="fr-FR" sz="7200" dirty="0"/>
              <a:t>relative à la mise en place du parcours </a:t>
            </a:r>
            <a:r>
              <a:rPr lang="fr-FR" sz="7200" dirty="0" smtClean="0"/>
              <a:t>citoyen</a:t>
            </a:r>
          </a:p>
          <a:p>
            <a:pPr lvl="0" algn="just"/>
            <a:endParaRPr lang="fr-FR" sz="7200" dirty="0"/>
          </a:p>
          <a:p>
            <a:pPr marL="857250" lvl="0" indent="-857250" algn="just">
              <a:buFont typeface="Wingdings" charset="2"/>
              <a:buChar char="v"/>
            </a:pPr>
            <a:r>
              <a:rPr lang="fr-FR" sz="7200" dirty="0" smtClean="0"/>
              <a:t>C</a:t>
            </a:r>
            <a:r>
              <a:rPr lang="fr-FR" sz="7200" b="1" dirty="0" smtClean="0"/>
              <a:t>irculaire </a:t>
            </a:r>
            <a:r>
              <a:rPr lang="fr-FR" sz="7200" b="1" dirty="0"/>
              <a:t>2016-114 de la 10/08/2016 </a:t>
            </a:r>
            <a:r>
              <a:rPr lang="fr-FR" sz="7200" dirty="0"/>
              <a:t>relative à l’organisation des </a:t>
            </a:r>
            <a:r>
              <a:rPr lang="fr-FR" sz="7200" b="1" dirty="0"/>
              <a:t>CESC</a:t>
            </a:r>
            <a:endParaRPr lang="fr-FR" sz="7200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A825-02AA-5741-AC94-2DC11AA211DC}" type="datetime1">
              <a:rPr lang="fr-FR" smtClean="0"/>
              <a:t>17/01/18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9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BD00FF"/>
          </a:solidFill>
        </p:spPr>
        <p:txBody>
          <a:bodyPr>
            <a:normAutofit fontScale="90000"/>
          </a:bodyPr>
          <a:lstStyle/>
          <a:p>
            <a:r>
              <a:rPr lang="fr-FR" sz="3600" b="1" u="sng" cap="small" dirty="0" smtClean="0"/>
              <a:t/>
            </a:r>
            <a:br>
              <a:rPr lang="fr-FR" sz="3600" b="1" u="sng" cap="small" dirty="0" smtClean="0"/>
            </a:br>
            <a:r>
              <a:rPr lang="fr-FR" sz="3600" b="1" u="sng" cap="small" dirty="0"/>
              <a:t/>
            </a:r>
            <a:br>
              <a:rPr lang="fr-FR" sz="3600" b="1" u="sng" cap="small" dirty="0"/>
            </a:br>
            <a:r>
              <a:rPr lang="fr-FR" sz="3600" b="1" u="sng" cap="small" dirty="0" smtClean="0"/>
              <a:t>Quelques </a:t>
            </a:r>
            <a:r>
              <a:rPr lang="fr-FR" sz="3600" b="1" u="sng" cap="small" dirty="0"/>
              <a:t>précautions d’usage</a:t>
            </a:r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 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3614" b="3614"/>
          <a:stretch>
            <a:fillRect/>
          </a:stretch>
        </p:blipFill>
        <p:spPr/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FB27-F89B-7F41-946B-408FFA7C4440}" type="datetime1">
              <a:rPr lang="fr-FR" smtClean="0"/>
              <a:t>17/01/18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30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48FF3D"/>
          </a:solidFill>
        </p:spPr>
        <p:txBody>
          <a:bodyPr/>
          <a:lstStyle/>
          <a:p>
            <a:r>
              <a:rPr lang="fr-FR" dirty="0" smtClean="0"/>
              <a:t>A retenir!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b="1" dirty="0"/>
              <a:t>Tout programme de prévention basé sur la peur est inefficace, il favorise le déni!</a:t>
            </a:r>
            <a:endParaRPr lang="fr-FR" dirty="0"/>
          </a:p>
          <a:p>
            <a:pPr lvl="0"/>
            <a:r>
              <a:rPr lang="fr-FR" b="1" dirty="0"/>
              <a:t>Eviter la  diabolisation et les prescriptions</a:t>
            </a:r>
            <a:endParaRPr lang="fr-FR" dirty="0"/>
          </a:p>
          <a:p>
            <a:pPr lvl="0"/>
            <a:r>
              <a:rPr lang="fr-FR" b="1" dirty="0"/>
              <a:t>Favoriser le dialogue</a:t>
            </a:r>
            <a:endParaRPr lang="fr-FR" dirty="0"/>
          </a:p>
          <a:p>
            <a:pPr lvl="0"/>
            <a:r>
              <a:rPr lang="fr-FR" b="1" dirty="0"/>
              <a:t>S’abstenir de tout jugement</a:t>
            </a:r>
            <a:endParaRPr lang="fr-FR" dirty="0"/>
          </a:p>
          <a:p>
            <a:pPr marL="0" indent="0">
              <a:buNone/>
            </a:pPr>
            <a:r>
              <a:rPr lang="fr-FR" b="1" i="1" dirty="0"/>
              <a:t> </a:t>
            </a:r>
            <a:endParaRPr lang="fr-FR" dirty="0"/>
          </a:p>
          <a:p>
            <a:pPr marL="0" indent="0">
              <a:buNone/>
            </a:pPr>
            <a:r>
              <a:rPr lang="fr-FR" b="1" i="1" dirty="0"/>
              <a:t> 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7289-6F17-1E4F-8548-30D9E6387BF0}" type="datetime1">
              <a:rPr lang="fr-FR" smtClean="0"/>
              <a:t>17/01/18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90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Une définition à retenir</a:t>
            </a:r>
            <a:endParaRPr lang="fr-F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CCFFCC"/>
          </a:solidFill>
        </p:spPr>
        <p:txBody>
          <a:bodyPr/>
          <a:lstStyle/>
          <a:p>
            <a:pPr marL="0" indent="0">
              <a:buNone/>
            </a:pPr>
            <a:endParaRPr lang="fr-FR" b="1" i="1" dirty="0" smtClean="0"/>
          </a:p>
          <a:p>
            <a:pPr marL="0" indent="0">
              <a:buNone/>
            </a:pPr>
            <a:endParaRPr lang="fr-FR" b="1" i="1" dirty="0"/>
          </a:p>
          <a:p>
            <a:pPr marL="0" indent="0">
              <a:buNone/>
            </a:pPr>
            <a:r>
              <a:rPr lang="fr-FR" b="1" i="1" dirty="0" smtClean="0"/>
              <a:t>La santé n’est pas un don de la nature, mais une conquête sur la civilisation. </a:t>
            </a:r>
          </a:p>
          <a:p>
            <a:pPr marL="0" indent="0">
              <a:buNone/>
            </a:pPr>
            <a:r>
              <a:rPr lang="fr-FR" b="1" i="1" dirty="0"/>
              <a:t> </a:t>
            </a:r>
            <a:r>
              <a:rPr lang="fr-FR" b="1" i="1" dirty="0" smtClean="0"/>
              <a:t>                          (Pr M. Tubiana)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CD11-268F-6042-A06C-4DABF568F65C}" type="datetime1">
              <a:rPr lang="fr-FR" smtClean="0"/>
              <a:t>17/01/18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00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Promotion</a:t>
            </a:r>
            <a:r>
              <a:rPr lang="fr-FR" dirty="0" smtClean="0"/>
              <a:t> </a:t>
            </a:r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 la santé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fr-FR" dirty="0" smtClean="0"/>
              <a:t>Elle</a:t>
            </a:r>
            <a:r>
              <a:rPr lang="fr-FR" b="1" dirty="0" smtClean="0"/>
              <a:t> </a:t>
            </a:r>
            <a:r>
              <a:rPr lang="fr-FR" dirty="0" smtClean="0"/>
              <a:t>repose </a:t>
            </a:r>
            <a:r>
              <a:rPr lang="fr-FR" dirty="0"/>
              <a:t>sur </a:t>
            </a:r>
            <a:r>
              <a:rPr lang="fr-FR" b="1" dirty="0">
                <a:solidFill>
                  <a:srgbClr val="FF0000"/>
                </a:solidFill>
              </a:rPr>
              <a:t>3 piliers</a:t>
            </a:r>
            <a:r>
              <a:rPr lang="fr-FR" dirty="0">
                <a:solidFill>
                  <a:srgbClr val="FF0000"/>
                </a:solidFill>
              </a:rPr>
              <a:t>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fr-FR" b="1" dirty="0">
                <a:solidFill>
                  <a:srgbClr val="FF0000"/>
                </a:solidFill>
              </a:rPr>
              <a:t>Education</a:t>
            </a:r>
            <a:r>
              <a:rPr lang="fr-FR" dirty="0">
                <a:solidFill>
                  <a:srgbClr val="FF0000"/>
                </a:solidFill>
              </a:rPr>
              <a:t> </a:t>
            </a:r>
            <a:r>
              <a:rPr lang="fr-FR" dirty="0"/>
              <a:t>: Parcours éducatif de santé, parcours citoyen, le tout inscrit dans le projet  d’école ou d’établissement et piloté par le  CESC (instance fédérative de toutes les actions). Partir d’indicateurs croisés.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fr-FR" b="1" dirty="0">
                <a:solidFill>
                  <a:srgbClr val="FF0000"/>
                </a:solidFill>
              </a:rPr>
              <a:t>Prévention</a:t>
            </a:r>
            <a:r>
              <a:rPr lang="fr-FR" b="1" dirty="0"/>
              <a:t> </a:t>
            </a:r>
            <a:r>
              <a:rPr lang="fr-FR" dirty="0"/>
              <a:t>: repérage et dépistage précoces,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fr-FR" b="1" dirty="0">
                <a:solidFill>
                  <a:srgbClr val="FF0000"/>
                </a:solidFill>
              </a:rPr>
              <a:t>Protection</a:t>
            </a:r>
            <a:r>
              <a:rPr lang="fr-FR" b="1" dirty="0"/>
              <a:t> :</a:t>
            </a:r>
            <a:r>
              <a:rPr lang="fr-FR" dirty="0"/>
              <a:t> prise en charge précoce  des anomalies repérées et protection de l’enfance, (maltraitances, violences) ce qui implique un travail en réseau partenarial important (réseaux de soins, ASE, procureur de la République)</a:t>
            </a:r>
          </a:p>
          <a:p>
            <a:pPr marL="0" indent="0" algn="just">
              <a:buNone/>
            </a:pPr>
            <a:r>
              <a:rPr lang="fr-FR" dirty="0"/>
              <a:t> </a:t>
            </a:r>
          </a:p>
          <a:p>
            <a:pPr marL="0" indent="0" algn="just">
              <a:buNone/>
            </a:pPr>
            <a:r>
              <a:rPr lang="fr-FR" sz="1800" dirty="0"/>
              <a:t>Notion de la triade 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A513-1701-234A-AA5F-1C7A058861E1}" type="datetime1">
              <a:rPr lang="fr-FR" smtClean="0"/>
              <a:t>17/01/18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21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056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TRIADE indispensable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13384" b="13384"/>
          <a:stretch>
            <a:fillRect/>
          </a:stretch>
        </p:blipFill>
        <p:spPr>
          <a:xfrm>
            <a:off x="87873" y="1116965"/>
            <a:ext cx="8822447" cy="5391150"/>
          </a:xfr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9ACA-1AC2-0143-BFF2-7F02E684084B}" type="datetime1">
              <a:rPr lang="fr-FR" smtClean="0"/>
              <a:t>17/01/18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284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déterminants de la santé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 bwMode="auto">
          <a:xfrm>
            <a:off x="629920" y="1600200"/>
            <a:ext cx="84328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C7A9-26DA-844F-B187-A8A557765AE5}" type="datetime1">
              <a:rPr lang="fr-FR" smtClean="0"/>
              <a:t>17/01/18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25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Quelques chiffres et problématiques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Pour l’académie de</a:t>
            </a:r>
            <a:r>
              <a:rPr lang="fr-FR" b="1" dirty="0"/>
              <a:t> Créteil</a:t>
            </a:r>
            <a:endParaRPr lang="fr-FR" dirty="0"/>
          </a:p>
          <a:p>
            <a:pPr marL="0" lvl="0" indent="0">
              <a:buNone/>
            </a:pPr>
            <a:r>
              <a:rPr lang="fr-FR" b="1" dirty="0" smtClean="0"/>
              <a:t>- Sont </a:t>
            </a:r>
            <a:r>
              <a:rPr lang="fr-FR" b="1" dirty="0"/>
              <a:t>concernés par l’EP </a:t>
            </a:r>
            <a:r>
              <a:rPr lang="fr-FR" dirty="0"/>
              <a:t>: 239 336 élèves (71 000 en collège et 168 336 dans les  écoles)</a:t>
            </a:r>
          </a:p>
          <a:p>
            <a:pPr marL="0" indent="0">
              <a:buNone/>
            </a:pPr>
            <a:r>
              <a:rPr lang="fr-FR" b="1" dirty="0"/>
              <a:t> </a:t>
            </a:r>
            <a:endParaRPr lang="fr-FR" dirty="0"/>
          </a:p>
          <a:p>
            <a:pPr lvl="0"/>
            <a:r>
              <a:rPr lang="fr-FR" b="1" dirty="0"/>
              <a:t>Nombre d’’écoles en REP : </a:t>
            </a:r>
            <a:r>
              <a:rPr lang="fr-FR" dirty="0"/>
              <a:t>794 sur 2526</a:t>
            </a:r>
            <a:r>
              <a:rPr lang="fr-FR" b="1" dirty="0"/>
              <a:t> </a:t>
            </a:r>
            <a:r>
              <a:rPr lang="fr-FR" dirty="0"/>
              <a:t>soit</a:t>
            </a:r>
            <a:r>
              <a:rPr lang="fr-FR" b="1" dirty="0"/>
              <a:t>  31.43%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 </a:t>
            </a:r>
            <a:endParaRPr lang="fr-FR" dirty="0"/>
          </a:p>
          <a:p>
            <a:pPr marL="0" lvl="0" indent="0">
              <a:buNone/>
            </a:pPr>
            <a:r>
              <a:rPr lang="fr-FR" b="1" dirty="0" smtClean="0"/>
              <a:t>- 37.1</a:t>
            </a:r>
            <a:r>
              <a:rPr lang="fr-FR" b="1" dirty="0"/>
              <a:t>% des collèges sont en REP dont :</a:t>
            </a:r>
            <a:endParaRPr lang="fr-FR" dirty="0"/>
          </a:p>
          <a:p>
            <a:pPr lvl="0"/>
            <a:r>
              <a:rPr lang="fr-FR" dirty="0"/>
              <a:t>93 : 27  CLG REP+</a:t>
            </a:r>
          </a:p>
          <a:p>
            <a:pPr lvl="0"/>
            <a:r>
              <a:rPr lang="fr-FR" dirty="0"/>
              <a:t>94 : 2CLG REP+</a:t>
            </a:r>
          </a:p>
          <a:p>
            <a:pPr lvl="0"/>
            <a:r>
              <a:rPr lang="fr-FR" dirty="0"/>
              <a:t>77 : 4 CLG REP+</a:t>
            </a:r>
          </a:p>
          <a:p>
            <a:pPr lvl="0"/>
            <a:r>
              <a:rPr lang="fr-FR" dirty="0"/>
              <a:t>Nombre d’écoliers par classe : 23 en moyenne</a:t>
            </a:r>
          </a:p>
          <a:p>
            <a:pPr lvl="0"/>
            <a:r>
              <a:rPr lang="fr-FR" dirty="0"/>
              <a:t>Moyens investis pour l’EP : 80 millions d’euros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DEEB-2B23-844A-9047-7491700D3221}" type="datetime1">
              <a:rPr lang="fr-FR" smtClean="0"/>
              <a:t>17/01/18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35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 w="3175" cmpd="sng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Chiffres et problématiques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A3FF1A"/>
          </a:solidFill>
        </p:spPr>
        <p:txBody>
          <a:bodyPr>
            <a:normAutofit fontScale="55000" lnSpcReduction="20000"/>
          </a:bodyPr>
          <a:lstStyle/>
          <a:p>
            <a:r>
              <a:rPr lang="fr-FR" dirty="0"/>
              <a:t>Les enquêtes de la  DREES (</a:t>
            </a:r>
            <a:r>
              <a:rPr lang="fr-FR" b="1" dirty="0"/>
              <a:t>D</a:t>
            </a:r>
            <a:r>
              <a:rPr lang="fr-FR" dirty="0"/>
              <a:t>irection </a:t>
            </a:r>
            <a:r>
              <a:rPr lang="fr-FR" b="1" dirty="0"/>
              <a:t>R</a:t>
            </a:r>
            <a:r>
              <a:rPr lang="fr-FR" dirty="0"/>
              <a:t>echerche </a:t>
            </a:r>
            <a:r>
              <a:rPr lang="fr-FR" b="1" dirty="0"/>
              <a:t>E</a:t>
            </a:r>
            <a:r>
              <a:rPr lang="fr-FR" dirty="0"/>
              <a:t>tude </a:t>
            </a:r>
            <a:r>
              <a:rPr lang="fr-FR" b="1" dirty="0"/>
              <a:t>E</a:t>
            </a:r>
            <a:r>
              <a:rPr lang="fr-FR" dirty="0"/>
              <a:t>valuation </a:t>
            </a:r>
            <a:r>
              <a:rPr lang="fr-FR" b="1" dirty="0"/>
              <a:t>S</a:t>
            </a:r>
            <a:r>
              <a:rPr lang="fr-FR" dirty="0"/>
              <a:t>tatistiques) montrent que </a:t>
            </a:r>
            <a:r>
              <a:rPr lang="fr-FR" dirty="0">
                <a:solidFill>
                  <a:srgbClr val="FF0000"/>
                </a:solidFill>
              </a:rPr>
              <a:t>des conditions de vie et des habitudes de vie défavorables ont des répercussions sur la santé</a:t>
            </a:r>
            <a:r>
              <a:rPr lang="fr-FR" dirty="0"/>
              <a:t>. (Ex : davantage d’enfants en surpoids chez les classes ouvrières que chez les cadres : 45% d’enfants de cadres mangent régulièrement des fruits et légumes contre 23% d’enfants des classes défavorisées).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 </a:t>
            </a:r>
            <a:endParaRPr lang="fr-FR" dirty="0"/>
          </a:p>
          <a:p>
            <a:r>
              <a:rPr lang="fr-FR" dirty="0"/>
              <a:t>Au sein de l’EP </a:t>
            </a:r>
            <a:r>
              <a:rPr lang="fr-FR" b="1" dirty="0" smtClean="0"/>
              <a:t>une </a:t>
            </a:r>
            <a:r>
              <a:rPr lang="fr-FR" b="1" dirty="0"/>
              <a:t>attention particulière </a:t>
            </a:r>
            <a:r>
              <a:rPr lang="fr-FR" dirty="0"/>
              <a:t>sur la couverture de ces établissements en personnels de santé : </a:t>
            </a:r>
            <a:r>
              <a:rPr lang="fr-FR" b="1" dirty="0"/>
              <a:t>1 ETP infirmie</a:t>
            </a:r>
            <a:r>
              <a:rPr lang="fr-FR" dirty="0"/>
              <a:t>r dans chaque établissement du second degré </a:t>
            </a:r>
            <a:r>
              <a:rPr lang="fr-FR" dirty="0">
                <a:solidFill>
                  <a:srgbClr val="FF0000"/>
                </a:solidFill>
              </a:rPr>
              <a:t>qui 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couvrent aussi les écoles de rattachement du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>
                <a:solidFill>
                  <a:srgbClr val="FF0000"/>
                </a:solidFill>
              </a:rPr>
              <a:t> degré. 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algn="just"/>
            <a:r>
              <a:rPr lang="fr-FR" dirty="0"/>
              <a:t>La </a:t>
            </a:r>
            <a:r>
              <a:rPr lang="fr-FR" dirty="0">
                <a:solidFill>
                  <a:srgbClr val="FF0000"/>
                </a:solidFill>
              </a:rPr>
              <a:t>VM obligatoire de la 6éme année</a:t>
            </a:r>
            <a:r>
              <a:rPr lang="fr-FR" dirty="0"/>
              <a:t> doit être privilégiée par les médecins de l’EN…mais nous connaissons la pénurie de médecins scolaires et de médecins en général… </a:t>
            </a:r>
            <a:r>
              <a:rPr lang="fr-FR" dirty="0" smtClean="0"/>
              <a:t>Les </a:t>
            </a:r>
            <a:r>
              <a:rPr lang="fr-FR" dirty="0"/>
              <a:t>IDE leur apportent leur concours</a:t>
            </a:r>
            <a:r>
              <a:rPr lang="fr-FR" dirty="0" smtClean="0"/>
              <a:t>. (Cf. circulaire de missions médecins et infirmiers).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7E7E-2FB9-8C48-8062-C62250E0004E}" type="datetime1">
              <a:rPr lang="fr-FR" smtClean="0"/>
              <a:t>17/01/18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289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fr-FR" dirty="0"/>
              <a:t>Mise en place d’une </a:t>
            </a:r>
            <a:r>
              <a:rPr lang="fr-FR" b="1" dirty="0"/>
              <a:t>consultation infirmière</a:t>
            </a:r>
            <a:r>
              <a:rPr lang="fr-FR" dirty="0"/>
              <a:t> qui permet un échange avec les enseignants, les familles, les AS,  l’ensemble des personnels de la communauté éducative </a:t>
            </a:r>
            <a:r>
              <a:rPr lang="fr-FR" dirty="0" smtClean="0"/>
              <a:t>(Cf.  </a:t>
            </a:r>
            <a:r>
              <a:rPr lang="fr-FR" dirty="0"/>
              <a:t>lien avec le PES mais aussi la politique de la ville et les contrats locaux de santé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 smtClean="0"/>
              <a:t>Il </a:t>
            </a:r>
            <a:r>
              <a:rPr lang="fr-FR" dirty="0"/>
              <a:t>n’y a plus de visite systématique pour que l’équité soit de mise. 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C’est la notion </a:t>
            </a:r>
            <a:r>
              <a:rPr lang="fr-FR" b="1" dirty="0"/>
              <a:t>d’universalisme proportionné </a:t>
            </a:r>
            <a:r>
              <a:rPr lang="fr-FR" dirty="0"/>
              <a:t>: on répond à chacun en fonction de ses besoins 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98BB-1F85-EE4A-8124-FDE5E5E5165A}" type="datetime1">
              <a:rPr lang="fr-FR" smtClean="0"/>
              <a:t>17/01/18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40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Universalisme proportionné</a:t>
            </a:r>
            <a:endParaRPr lang="fr-F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11" descr="\\zeus\homedir$\mporcherie\My Pictures\Equity%20vs%20Equality%20Apple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8" b="1108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4DCD-26D4-6D46-B182-7E9CB207FFF4}" type="datetime1">
              <a:rPr lang="fr-FR" smtClean="0"/>
              <a:t>17/01/18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87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santé dans l’éducation prioritaire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fr-FR" dirty="0"/>
              <a:t>L’ensemble de ces textes  a un point commun : le </a:t>
            </a:r>
            <a:r>
              <a:rPr lang="fr-FR" b="1" dirty="0"/>
              <a:t>repérage</a:t>
            </a:r>
            <a:r>
              <a:rPr lang="fr-FR" dirty="0"/>
              <a:t>, le  </a:t>
            </a:r>
            <a:r>
              <a:rPr lang="fr-FR" b="1" dirty="0" smtClean="0"/>
              <a:t>dépistage, le diagnostic </a:t>
            </a:r>
            <a:r>
              <a:rPr lang="fr-FR" b="1" dirty="0"/>
              <a:t>et </a:t>
            </a:r>
            <a:r>
              <a:rPr lang="fr-FR" dirty="0"/>
              <a:t>bien sur</a:t>
            </a:r>
            <a:r>
              <a:rPr lang="fr-FR" b="1" dirty="0"/>
              <a:t> la prise en charge précoce</a:t>
            </a:r>
            <a:r>
              <a:rPr lang="fr-FR" dirty="0"/>
              <a:t> des anomalies de santé pouvant avoir une répercussion sur la réussite scolaire de l’élève.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r>
              <a:rPr lang="fr-FR" dirty="0"/>
              <a:t>La carte de l’éducation prioritaire est dessinée dans les académies sur la base des difficultés scolaires donc fortement corrélée à la réussite scolaire. Elle implique les « CSP » défavorisées pour lesquelles la revalorisation de l’estime de soi est une des clés de la réussite. (c’est ici qu’intervient le développement des CPS)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D630-2AB2-4245-9FB8-3091D7108D90}" type="datetime1">
              <a:rPr lang="fr-FR" smtClean="0"/>
              <a:t>17/01/18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007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</a:t>
            </a:r>
            <a:r>
              <a:rPr lang="fr-F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iscussion</a:t>
            </a:r>
            <a:endParaRPr lang="fr-FR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fr-FR" dirty="0"/>
              <a:t>C’est donc vers </a:t>
            </a:r>
            <a:r>
              <a:rPr lang="fr-FR" dirty="0">
                <a:solidFill>
                  <a:srgbClr val="FF0000"/>
                </a:solidFill>
              </a:rPr>
              <a:t>l’éducation prioritaire que les efforts sont portés</a:t>
            </a:r>
            <a:r>
              <a:rPr lang="fr-FR" dirty="0"/>
              <a:t>… </a:t>
            </a:r>
            <a:r>
              <a:rPr lang="fr-FR" b="1" dirty="0"/>
              <a:t>MAIS !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r>
              <a:rPr lang="fr-FR" b="1" dirty="0"/>
              <a:t>Quelques résultats statistiques en lien avec les inégalités sociales et  territoriales d’accès à la santé </a:t>
            </a:r>
            <a:r>
              <a:rPr lang="fr-FR" dirty="0"/>
              <a:t>dont les REP font partie. (Ici le lien avec les ARS est primordial en matière de diagnostic territoriale d’accès aux soins : répartition de l’offre de soins, continuité des prises en charge. (Cf. Stratégie nationale de santé et avis du HCSP).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r>
              <a:rPr lang="fr-FR" dirty="0"/>
              <a:t>Il est important de souligner que la </a:t>
            </a:r>
            <a:r>
              <a:rPr lang="fr-FR" b="1" dirty="0"/>
              <a:t>santé ne peut être dissociée du social</a:t>
            </a:r>
            <a:r>
              <a:rPr lang="fr-FR" dirty="0"/>
              <a:t> et </a:t>
            </a:r>
            <a:r>
              <a:rPr lang="fr-FR" dirty="0">
                <a:solidFill>
                  <a:srgbClr val="FF0000"/>
                </a:solidFill>
              </a:rPr>
              <a:t>que les </a:t>
            </a:r>
            <a:r>
              <a:rPr lang="fr-FR" b="1" dirty="0">
                <a:solidFill>
                  <a:srgbClr val="FF0000"/>
                </a:solidFill>
              </a:rPr>
              <a:t>personnels assistants sociaux de l’EN </a:t>
            </a:r>
            <a:r>
              <a:rPr lang="fr-FR" dirty="0">
                <a:solidFill>
                  <a:srgbClr val="FF0000"/>
                </a:solidFill>
              </a:rPr>
              <a:t>devraient apporter leur concours </a:t>
            </a:r>
            <a:r>
              <a:rPr lang="fr-FR" b="1" dirty="0">
                <a:solidFill>
                  <a:srgbClr val="FF0000"/>
                </a:solidFill>
              </a:rPr>
              <a:t>dès le 1</a:t>
            </a:r>
            <a:r>
              <a:rPr lang="fr-FR" b="1" baseline="30000" dirty="0">
                <a:solidFill>
                  <a:srgbClr val="FF0000"/>
                </a:solidFill>
              </a:rPr>
              <a:t>er</a:t>
            </a:r>
            <a:r>
              <a:rPr lang="fr-FR" b="1" dirty="0">
                <a:solidFill>
                  <a:srgbClr val="FF0000"/>
                </a:solidFill>
              </a:rPr>
              <a:t> degré, </a:t>
            </a:r>
            <a:r>
              <a:rPr lang="fr-FR" dirty="0"/>
              <a:t>ce qui n’est malheureusement pas le cas, même si des expériences ont lieu ici </a:t>
            </a:r>
            <a:r>
              <a:rPr lang="fr-FR" dirty="0" smtClean="0"/>
              <a:t>où </a:t>
            </a:r>
            <a:r>
              <a:rPr lang="fr-FR" dirty="0"/>
              <a:t>là… 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209E-66E8-A64C-9767-B097648AA933}" type="datetime1">
              <a:rPr lang="fr-FR" smtClean="0"/>
              <a:t>17/01/18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09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 exemples de directives académiques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 noter que Créteil, Versailles ou encore , Amiens ont le même protocole.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Une attention particulière est apportée aux </a:t>
            </a:r>
            <a:r>
              <a:rPr lang="fr-FR" dirty="0" smtClean="0">
                <a:solidFill>
                  <a:srgbClr val="FF0000"/>
                </a:solidFill>
              </a:rPr>
              <a:t>réseaux coordonnés de santé.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549D-4241-F740-ACBF-3762DD662A31}" type="datetime1">
              <a:rPr lang="fr-FR" smtClean="0"/>
              <a:t>17/01/18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88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rcRect l="47190" r="47190"/>
          <a:stretch>
            <a:fillRect/>
          </a:stretch>
        </p:blipFill>
        <p:spPr/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922" y="0"/>
            <a:ext cx="8973534" cy="6858000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7A07-58F1-A14A-A0D4-46C9E10AED60}" type="datetime1">
              <a:rPr lang="fr-FR" smtClean="0"/>
              <a:t>17/01/18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10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 w="9525" cmpd="sng">
            <a:solidFill>
              <a:schemeClr val="tx1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Constats et réponses</a:t>
            </a:r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fr-FR" dirty="0"/>
              <a:t>Ce sont dans les ZEP qu’il y a le moins de dispositifs médicaux, or c’est là que nous avons le plus de problème d’hygiène de vie,  de troubles de la vision, de problèmes bucco-dentaires et d’obésité. (</a:t>
            </a:r>
            <a:r>
              <a:rPr lang="fr-FR" dirty="0" err="1"/>
              <a:t>Cf</a:t>
            </a:r>
            <a:r>
              <a:rPr lang="fr-FR" dirty="0"/>
              <a:t> . </a:t>
            </a:r>
            <a:r>
              <a:rPr lang="fr-FR" dirty="0" err="1"/>
              <a:t>stats</a:t>
            </a:r>
            <a:r>
              <a:rPr lang="fr-FR" dirty="0"/>
              <a:t> 2014-2015), et le moins de réponse aux avis émis .</a:t>
            </a:r>
          </a:p>
          <a:p>
            <a:r>
              <a:rPr lang="fr-FR" dirty="0"/>
              <a:t>On y rencontre un refus social et culturel du handicap d’où la nécessité de développer l’aide à la parentalité.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r>
              <a:rPr lang="fr-FR" dirty="0"/>
              <a:t>A Trappes, il a été créé une </a:t>
            </a:r>
            <a:r>
              <a:rPr lang="fr-FR" b="1" dirty="0"/>
              <a:t>maison de la parentalité</a:t>
            </a:r>
            <a:r>
              <a:rPr lang="fr-FR" dirty="0"/>
              <a:t> pour aider les familles à accepter et accompagner les élèves à besoins éducatifs particuliers.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r>
              <a:rPr lang="fr-FR" dirty="0"/>
              <a:t>La présence des personnels médicaux et sociaux dans les réunions de </a:t>
            </a:r>
            <a:r>
              <a:rPr lang="fr-FR" b="1" dirty="0"/>
              <a:t>coordination de bassin </a:t>
            </a:r>
            <a:r>
              <a:rPr lang="fr-FR" dirty="0"/>
              <a:t>est indispensable. Le lien avec la politique de la ville, les contrats locaux de santé</a:t>
            </a:r>
          </a:p>
          <a:p>
            <a:r>
              <a:rPr lang="fr-FR" dirty="0"/>
              <a:t>Les IDE connaissent les familles, la population, les élèves . 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C92E-1A57-1541-9125-2F1A2ACBB9F8}" type="datetime1">
              <a:rPr lang="fr-FR" smtClean="0"/>
              <a:t>17/01/18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17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 w="19050" cmpd="sng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Les actions d’éducation à la santé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fr-FR" dirty="0"/>
              <a:t>On retrouve prioritairement :</a:t>
            </a:r>
          </a:p>
          <a:p>
            <a:pPr>
              <a:buFont typeface="Wingdings" charset="2"/>
              <a:buChar char="Ø"/>
            </a:pPr>
            <a:r>
              <a:rPr lang="fr-FR" dirty="0"/>
              <a:t> </a:t>
            </a:r>
            <a:r>
              <a:rPr lang="fr-FR" dirty="0" smtClean="0"/>
              <a:t>L’hygiène </a:t>
            </a:r>
            <a:r>
              <a:rPr lang="fr-FR" dirty="0"/>
              <a:t>de vie avec une part importante liée à l’hygiène alimentaire, à la prévention des troubles bucco-dentaires et au sommeil</a:t>
            </a:r>
          </a:p>
          <a:p>
            <a:pPr lvl="0">
              <a:buFont typeface="Wingdings" charset="2"/>
              <a:buChar char="Ø"/>
            </a:pPr>
            <a:r>
              <a:rPr lang="fr-FR" dirty="0"/>
              <a:t>La prévention de la violence dont la lutte contre le harcèlement</a:t>
            </a:r>
          </a:p>
          <a:p>
            <a:pPr lvl="0">
              <a:buFont typeface="Wingdings" charset="2"/>
              <a:buChar char="Ø"/>
            </a:pPr>
            <a:r>
              <a:rPr lang="fr-FR" dirty="0"/>
              <a:t>La prévention des conduites à </a:t>
            </a:r>
            <a:r>
              <a:rPr lang="fr-FR" dirty="0" smtClean="0"/>
              <a:t>risque</a:t>
            </a:r>
          </a:p>
          <a:p>
            <a:pPr lvl="0">
              <a:buFont typeface="Wingdings" charset="2"/>
              <a:buChar char="Ø"/>
            </a:pPr>
            <a:r>
              <a:rPr lang="fr-FR" dirty="0" smtClean="0"/>
              <a:t>L’éducation à la vie affective et sexuelle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0BF-3BF5-8A49-A8F7-3F280B4985DC}" type="datetime1">
              <a:rPr lang="fr-FR" smtClean="0"/>
              <a:t>17/01/18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08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En Seine St Denis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b="1" dirty="0"/>
              <a:t>665 actions  </a:t>
            </a:r>
            <a:r>
              <a:rPr lang="fr-FR" dirty="0"/>
              <a:t>de prévention dans les REP 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lvl="0"/>
            <a:r>
              <a:rPr lang="fr-FR" dirty="0"/>
              <a:t>6O concernaient la citoyenneté</a:t>
            </a:r>
          </a:p>
          <a:p>
            <a:pPr lvl="0"/>
            <a:r>
              <a:rPr lang="fr-FR" dirty="0"/>
              <a:t>40 les conduites à risques</a:t>
            </a:r>
          </a:p>
          <a:p>
            <a:pPr lvl="0"/>
            <a:r>
              <a:rPr lang="fr-FR" dirty="0"/>
              <a:t>173 l’éducation à la sexualité</a:t>
            </a:r>
          </a:p>
          <a:p>
            <a:pPr lvl="0"/>
            <a:r>
              <a:rPr lang="fr-FR" dirty="0"/>
              <a:t>250 l’hygiène de vie</a:t>
            </a:r>
          </a:p>
          <a:p>
            <a:pPr lvl="0"/>
            <a:r>
              <a:rPr lang="fr-FR" dirty="0"/>
              <a:t>59 la prévention de la violence</a:t>
            </a:r>
          </a:p>
          <a:p>
            <a:pPr lvl="0"/>
            <a:r>
              <a:rPr lang="fr-FR" dirty="0"/>
              <a:t>83 la sécurité et les gestes de 1ers secours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dirty="0"/>
              <a:t>Un exemple concret : </a:t>
            </a:r>
            <a:r>
              <a:rPr lang="fr-FR" b="1" dirty="0" err="1"/>
              <a:t>Clg</a:t>
            </a:r>
            <a:r>
              <a:rPr lang="fr-FR" b="1" dirty="0"/>
              <a:t> R. Doisneau à Clichy sous Bois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Prévention de la violence en 6</a:t>
            </a:r>
            <a:r>
              <a:rPr lang="fr-FR" baseline="30000" dirty="0"/>
              <a:t>ème</a:t>
            </a:r>
            <a:r>
              <a:rPr lang="fr-FR" dirty="0"/>
              <a:t> sur le thème sensibilisation au respect de soi et des autres  lié à des problématiques de harcèlement. </a:t>
            </a:r>
          </a:p>
          <a:p>
            <a:pPr marL="0" indent="0">
              <a:buNone/>
            </a:pPr>
            <a:r>
              <a:rPr lang="fr-FR" dirty="0"/>
              <a:t>161 participants, 7 séances de travail .</a:t>
            </a:r>
          </a:p>
          <a:p>
            <a:pPr marL="0" indent="0">
              <a:buNone/>
            </a:pPr>
            <a:r>
              <a:rPr lang="fr-FR" dirty="0"/>
              <a:t>Ici ont été travaillé les CPS suivantes : </a:t>
            </a:r>
          </a:p>
          <a:p>
            <a:pPr lvl="0"/>
            <a:r>
              <a:rPr lang="fr-FR" dirty="0"/>
              <a:t>savoir résoudre des problèmes/ être habile dans les relations interpersonnelles</a:t>
            </a:r>
          </a:p>
          <a:p>
            <a:pPr lvl="0"/>
            <a:r>
              <a:rPr lang="fr-FR" dirty="0"/>
              <a:t>estime de soi / empathie pour les autres</a:t>
            </a:r>
          </a:p>
          <a:p>
            <a:pPr lvl="0"/>
            <a:r>
              <a:rPr lang="fr-FR" dirty="0"/>
              <a:t>Gestion du stress/ gestion des émotions.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9BC6-59FB-6748-B77C-5F01425F5AD2}" type="datetime1">
              <a:rPr lang="fr-FR" smtClean="0"/>
              <a:t>17/01/18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93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fr-FR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fr-F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</a:t>
            </a:r>
            <a:r>
              <a:rPr lang="fr-F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r-F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Merci de votre attention</a:t>
            </a:r>
            <a:endParaRPr lang="fr-FR" sz="4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B053-D5C1-624E-86F7-E9729E1FC49E}" type="datetime1">
              <a:rPr lang="fr-FR" smtClean="0"/>
              <a:t>17/01/18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69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1042"/>
          </a:xfrm>
          <a:solidFill>
            <a:srgbClr val="FC00B1"/>
          </a:solidFill>
        </p:spPr>
        <p:txBody>
          <a:bodyPr>
            <a:normAutofit fontScale="90000"/>
          </a:bodyPr>
          <a:lstStyle/>
          <a:p>
            <a:r>
              <a:rPr lang="fr-FR" sz="2800" dirty="0" smtClean="0"/>
              <a:t>Le parcours de santé de l’élève</a:t>
            </a:r>
            <a:br>
              <a:rPr lang="fr-FR" sz="2800" dirty="0" smtClean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37920"/>
            <a:ext cx="8229600" cy="49882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1600" dirty="0" smtClean="0"/>
              <a:t>Cette </a:t>
            </a:r>
            <a:r>
              <a:rPr lang="fr-FR" sz="1600" dirty="0"/>
              <a:t>partie du parcours de santé repose sur la </a:t>
            </a:r>
            <a:r>
              <a:rPr lang="fr-FR" sz="1600" i="1" dirty="0"/>
              <a:t>démarche</a:t>
            </a:r>
            <a:r>
              <a:rPr lang="fr-FR" sz="1600" b="1" i="1" dirty="0"/>
              <a:t> repérage, dépistage</a:t>
            </a:r>
            <a:r>
              <a:rPr lang="fr-FR" sz="1600" b="1" dirty="0"/>
              <a:t>,</a:t>
            </a:r>
            <a:r>
              <a:rPr lang="fr-FR" sz="1600" dirty="0"/>
              <a:t> </a:t>
            </a:r>
            <a:r>
              <a:rPr lang="fr-FR" sz="1600" b="1" dirty="0" smtClean="0"/>
              <a:t>diagnostic </a:t>
            </a:r>
            <a:r>
              <a:rPr lang="fr-FR" sz="1600" dirty="0" smtClean="0"/>
              <a:t> </a:t>
            </a:r>
            <a:endParaRPr lang="fr-FR" sz="1600" dirty="0"/>
          </a:p>
          <a:p>
            <a:pPr marL="0" indent="0" algn="just">
              <a:buNone/>
            </a:pPr>
            <a:r>
              <a:rPr lang="fr-FR" sz="1600" dirty="0"/>
              <a:t> </a:t>
            </a:r>
          </a:p>
          <a:p>
            <a:pPr lvl="0" algn="just"/>
            <a:r>
              <a:rPr lang="fr-FR" sz="1600" b="1" dirty="0"/>
              <a:t>Repérage</a:t>
            </a:r>
            <a:r>
              <a:rPr lang="fr-FR" sz="1600" dirty="0"/>
              <a:t> par les personnels les plus proches des élèves (enseignants, infirmiers EN, assistants sociaux, personnels d’éducation..) </a:t>
            </a:r>
            <a:endParaRPr lang="fr-FR" sz="1600" dirty="0" smtClean="0"/>
          </a:p>
          <a:p>
            <a:pPr lvl="0" algn="just"/>
            <a:endParaRPr lang="fr-FR" sz="1600" dirty="0"/>
          </a:p>
          <a:p>
            <a:pPr lvl="0" algn="just"/>
            <a:r>
              <a:rPr lang="fr-FR" sz="1600" b="1" dirty="0"/>
              <a:t>Dépistage</a:t>
            </a:r>
            <a:r>
              <a:rPr lang="fr-FR" sz="1600" dirty="0"/>
              <a:t> qui relève d’une relation duelle avec l’élève et en utilisant des outils validés ou étalonnés ; il ne peut être effectué que par des professionnels spécifiques (psychologues, infirmiers EN, médecins EN</a:t>
            </a:r>
            <a:r>
              <a:rPr lang="fr-FR" sz="1600" dirty="0" smtClean="0"/>
              <a:t>)</a:t>
            </a:r>
          </a:p>
          <a:p>
            <a:pPr lvl="0" algn="just"/>
            <a:endParaRPr lang="fr-FR" sz="1600" dirty="0"/>
          </a:p>
          <a:p>
            <a:pPr lvl="0" algn="just"/>
            <a:r>
              <a:rPr lang="fr-FR" sz="1600" b="1" dirty="0"/>
              <a:t>Diagnostic</a:t>
            </a:r>
            <a:r>
              <a:rPr lang="fr-FR" sz="1600" dirty="0"/>
              <a:t> qui est la spécificité du médecin notamment de l’ EN qui permet de faire la </a:t>
            </a:r>
            <a:r>
              <a:rPr lang="fr-FR" sz="1600" dirty="0">
                <a:solidFill>
                  <a:srgbClr val="FF0000"/>
                </a:solidFill>
              </a:rPr>
              <a:t>différence entre  difficultés et troubles </a:t>
            </a:r>
            <a:r>
              <a:rPr lang="fr-FR" sz="1600" dirty="0"/>
              <a:t>et pour éviter de médicalisés les premiers. Mais les infirmières dans certains domaines   effectuent des diagnostics et prennent en charge la suite (contraception</a:t>
            </a:r>
            <a:r>
              <a:rPr lang="fr-FR" sz="1600" dirty="0" smtClean="0"/>
              <a:t>)A l’issue </a:t>
            </a:r>
            <a:r>
              <a:rPr lang="fr-FR" sz="1600" dirty="0"/>
              <a:t>de ce diagnostic </a:t>
            </a:r>
            <a:r>
              <a:rPr lang="fr-FR" sz="1600" dirty="0" smtClean="0"/>
              <a:t>premier,   </a:t>
            </a:r>
            <a:r>
              <a:rPr lang="fr-FR" sz="1600" dirty="0"/>
              <a:t>il peut y avoir orientation vers les partenaires du soin pour finaliser le diagnostic et mettre en place la prise en charge.</a:t>
            </a:r>
          </a:p>
          <a:p>
            <a:pPr marL="0" indent="0" algn="just">
              <a:buNone/>
            </a:pPr>
            <a:r>
              <a:rPr lang="fr-FR" sz="1600" dirty="0"/>
              <a:t> </a:t>
            </a:r>
          </a:p>
          <a:p>
            <a:pPr algn="just"/>
            <a:r>
              <a:rPr lang="fr-FR" sz="1600" dirty="0"/>
              <a:t>Cette démarche est celle validée quelque soit la difficulté repérée (difficultés d’apprentissage, de comportement, de problèmes de sexualité, de conduites à risques..</a:t>
            </a:r>
            <a:r>
              <a:rPr lang="fr-FR" sz="1600" dirty="0" smtClean="0"/>
              <a:t>) Elle </a:t>
            </a:r>
            <a:r>
              <a:rPr lang="fr-FR" sz="1600" dirty="0"/>
              <a:t>permet d’éviter un « </a:t>
            </a:r>
            <a:r>
              <a:rPr lang="fr-FR" sz="1600" dirty="0" smtClean="0"/>
              <a:t>sur- </a:t>
            </a:r>
            <a:r>
              <a:rPr lang="fr-FR" sz="1600" dirty="0"/>
              <a:t>embouteillage » des structures de prise en charge . </a:t>
            </a:r>
            <a:r>
              <a:rPr lang="fr-FR" sz="1600" dirty="0" smtClean="0"/>
              <a:t> </a:t>
            </a:r>
            <a:r>
              <a:rPr lang="fr-FR" sz="1600" dirty="0"/>
              <a:t>L</a:t>
            </a:r>
            <a:r>
              <a:rPr lang="fr-FR" sz="1600" dirty="0" smtClean="0"/>
              <a:t>es </a:t>
            </a:r>
            <a:r>
              <a:rPr lang="fr-FR" sz="1600" dirty="0"/>
              <a:t>liens tissés avec nos partenaires permettent de prendre en charge au mieux les situations les  plus urgentes quand on sait que les temps d’attente peuvent être très </a:t>
            </a:r>
            <a:r>
              <a:rPr lang="fr-FR" sz="1600" dirty="0" smtClean="0"/>
              <a:t>longs</a:t>
            </a:r>
            <a:r>
              <a:rPr lang="mr-IN" sz="1600" dirty="0" smtClean="0"/>
              <a:t>…</a:t>
            </a:r>
            <a:endParaRPr lang="fr-FR" sz="1600" dirty="0"/>
          </a:p>
          <a:p>
            <a:endParaRPr lang="fr-FR" sz="1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A381-1B92-E44B-99CA-65153A80BD72}" type="datetime1">
              <a:rPr lang="fr-FR" smtClean="0"/>
              <a:t>17/01/18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25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smtClean="0"/>
              <a:t>La prise en charge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fr-FR" sz="2800" dirty="0"/>
              <a:t>L’éducation nationale pourvoit à la prise en charge de certaines situations  en lien avec nos partenaires (contraception d’urgence, renouvellement de la </a:t>
            </a:r>
            <a:r>
              <a:rPr lang="fr-FR" sz="2800" dirty="0" smtClean="0"/>
              <a:t>contraception) </a:t>
            </a:r>
            <a:r>
              <a:rPr lang="fr-FR" sz="2800" dirty="0"/>
              <a:t>et complète les prises en charge extérieures (PAI, PAP, PPS</a:t>
            </a:r>
            <a:r>
              <a:rPr lang="fr-FR" sz="2800" dirty="0" smtClean="0"/>
              <a:t>)</a:t>
            </a:r>
          </a:p>
          <a:p>
            <a:pPr marL="0" indent="0" algn="just">
              <a:buNone/>
            </a:pPr>
            <a:endParaRPr lang="fr-FR" sz="2800" dirty="0"/>
          </a:p>
          <a:p>
            <a:pPr algn="just"/>
            <a:r>
              <a:rPr lang="fr-FR" sz="2800" dirty="0"/>
              <a:t>Les infirmières par ailleurs participent largement à l’éducation thérapeutique.	</a:t>
            </a:r>
          </a:p>
          <a:p>
            <a:endParaRPr lang="fr-FR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B07B-D04C-A849-84A6-D9CB4B7C80D9}" type="datetime1">
              <a:rPr lang="fr-FR" smtClean="0"/>
              <a:t>17/01/18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28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parcours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02640" y="1808479"/>
            <a:ext cx="6766560" cy="4247317"/>
          </a:xfrm>
          <a:prstGeom prst="rect">
            <a:avLst/>
          </a:prstGeom>
          <a:solidFill>
            <a:srgbClr val="80FF43"/>
          </a:solidFill>
        </p:spPr>
        <p:txBody>
          <a:bodyPr wrap="square">
            <a:spAutoFit/>
          </a:bodyPr>
          <a:lstStyle/>
          <a:p>
            <a:pPr algn="just"/>
            <a:r>
              <a:rPr lang="fr-FR" b="1" dirty="0"/>
              <a:t>Le parcours éducatif de santé et le parcours citoyen</a:t>
            </a:r>
            <a:r>
              <a:rPr lang="fr-FR" dirty="0"/>
              <a:t> insistent sur : </a:t>
            </a:r>
          </a:p>
          <a:p>
            <a:pPr lvl="0" algn="just"/>
            <a:r>
              <a:rPr lang="fr-FR" dirty="0"/>
              <a:t>le développement de l’autonomie de l’élève tout au long de son parcours scolaire, périscolaire et extrascolaire, notamment sa capacité de jugement</a:t>
            </a:r>
          </a:p>
          <a:p>
            <a:pPr algn="just"/>
            <a:r>
              <a:rPr lang="fr-FR" dirty="0"/>
              <a:t> </a:t>
            </a:r>
          </a:p>
          <a:p>
            <a:pPr marL="285750" lvl="0" indent="-285750" algn="just">
              <a:buFont typeface="Wingdings" charset="2"/>
              <a:buChar char="ü"/>
            </a:pPr>
            <a:r>
              <a:rPr lang="fr-FR" dirty="0"/>
              <a:t>la nécessité d’un travail partenarial en lien avec les familles, les collectivités territoriales et les instances sanitaires (DGS, ANSP, ARS)</a:t>
            </a:r>
          </a:p>
          <a:p>
            <a:pPr algn="just"/>
            <a:r>
              <a:rPr lang="fr-FR" dirty="0"/>
              <a:t> </a:t>
            </a:r>
          </a:p>
          <a:p>
            <a:pPr marL="285750" lvl="0" indent="-285750" algn="just">
              <a:buFont typeface="Wingdings" charset="2"/>
              <a:buChar char="ü"/>
            </a:pPr>
            <a:r>
              <a:rPr lang="fr-FR" dirty="0"/>
              <a:t>la participation à la vie commune</a:t>
            </a:r>
          </a:p>
          <a:p>
            <a:pPr algn="just"/>
            <a:r>
              <a:rPr lang="fr-FR" dirty="0"/>
              <a:t> </a:t>
            </a:r>
          </a:p>
          <a:p>
            <a:pPr marL="285750" lvl="0" indent="-285750" algn="just">
              <a:buFont typeface="Wingdings" charset="2"/>
              <a:buChar char="ü"/>
            </a:pPr>
            <a:r>
              <a:rPr lang="fr-FR" dirty="0"/>
              <a:t>la préparation de son engagement citoyen.  </a:t>
            </a:r>
          </a:p>
          <a:p>
            <a:pPr algn="just"/>
            <a:r>
              <a:rPr lang="fr-FR" dirty="0"/>
              <a:t> </a:t>
            </a:r>
          </a:p>
          <a:p>
            <a:pPr algn="just"/>
            <a:r>
              <a:rPr lang="fr-FR" dirty="0"/>
              <a:t>A ces 2 parcours s’ajoutent les  parcours </a:t>
            </a:r>
            <a:r>
              <a:rPr lang="fr-FR" dirty="0" smtClean="0"/>
              <a:t>« avenir</a:t>
            </a:r>
            <a:r>
              <a:rPr lang="fr-FR" dirty="0"/>
              <a:t> </a:t>
            </a:r>
            <a:r>
              <a:rPr lang="fr-FR" dirty="0" smtClean="0"/>
              <a:t>»,  </a:t>
            </a:r>
            <a:r>
              <a:rPr lang="fr-FR" dirty="0"/>
              <a:t>« artistique et culturel. » Chaque parcours est relié aux autres.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732E-619D-B84C-9C04-015C482412C9}" type="datetime1">
              <a:rPr lang="fr-FR" smtClean="0"/>
              <a:t>17/01/18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264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6720"/>
            <a:ext cx="8229600" cy="5699443"/>
          </a:xfrm>
          <a:solidFill>
            <a:srgbClr val="48FF3D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CPS</a:t>
            </a:r>
            <a:endParaRPr lang="fr-FR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1840" y="1503680"/>
            <a:ext cx="7691120" cy="4001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Ces parcours  </a:t>
            </a:r>
            <a:r>
              <a:rPr lang="fr-FR" sz="2000" dirty="0"/>
              <a:t>permettent ainsi le développement des </a:t>
            </a:r>
            <a:r>
              <a:rPr lang="fr-FR" sz="2000" b="1" dirty="0"/>
              <a:t>compétences psychosociales</a:t>
            </a:r>
            <a:r>
              <a:rPr lang="fr-FR" sz="2000" dirty="0"/>
              <a:t> (CPS) </a:t>
            </a:r>
            <a:r>
              <a:rPr lang="fr-FR" sz="2000" dirty="0" smtClean="0"/>
              <a:t> qui sont:  </a:t>
            </a:r>
            <a:r>
              <a:rPr lang="fr-FR" sz="2000" i="1" dirty="0" smtClean="0"/>
              <a:t>Capacité </a:t>
            </a:r>
            <a:r>
              <a:rPr lang="fr-FR" sz="2000" i="1" dirty="0"/>
              <a:t>d’une personne à répondre aux exigences et aux épreuves de la vie quotidienne, en adoptant un comportement approprié et positif à l’occasion des relations entretenues avec les autres, sa propre culture et son environnement.</a:t>
            </a:r>
            <a:endParaRPr lang="fr-FR" sz="2000" dirty="0"/>
          </a:p>
          <a:p>
            <a:pPr algn="just"/>
            <a:r>
              <a:rPr lang="fr-FR" sz="2000" dirty="0"/>
              <a:t> </a:t>
            </a:r>
            <a:endParaRPr lang="fr-FR" sz="2000" dirty="0" smtClean="0"/>
          </a:p>
          <a:p>
            <a:pPr algn="just"/>
            <a:r>
              <a:rPr lang="fr-FR" sz="2000" dirty="0" smtClean="0"/>
              <a:t>Au </a:t>
            </a:r>
            <a:r>
              <a:rPr lang="fr-FR" sz="2000" dirty="0"/>
              <a:t>nombre de 10 et </a:t>
            </a:r>
            <a:r>
              <a:rPr lang="fr-FR" sz="2000" dirty="0" smtClean="0"/>
              <a:t>couplées</a:t>
            </a:r>
          </a:p>
          <a:p>
            <a:pPr marL="342900" lvl="0" indent="-342900" algn="just">
              <a:buFont typeface="Wingdings" charset="2"/>
              <a:buChar char="²"/>
            </a:pPr>
            <a:r>
              <a:rPr lang="fr-FR" sz="2000" dirty="0" smtClean="0"/>
              <a:t>Savoir </a:t>
            </a:r>
            <a:r>
              <a:rPr lang="fr-FR" sz="2000" dirty="0"/>
              <a:t>résoudre des problèmes /savoir prendre des décisions</a:t>
            </a:r>
          </a:p>
          <a:p>
            <a:pPr marL="342900" lvl="0" indent="-342900" algn="just">
              <a:buFont typeface="Wingdings" charset="2"/>
              <a:buChar char="²"/>
            </a:pPr>
            <a:r>
              <a:rPr lang="fr-FR" sz="2000" dirty="0"/>
              <a:t>Avoir une pensée créatrice / avoir une pensée critique</a:t>
            </a:r>
          </a:p>
          <a:p>
            <a:pPr marL="342900" lvl="0" indent="-342900" algn="just">
              <a:buFont typeface="Wingdings" charset="2"/>
              <a:buChar char="²"/>
            </a:pPr>
            <a:r>
              <a:rPr lang="fr-FR" sz="2000" dirty="0"/>
              <a:t>Savoir gérer son stress / savoir gérer ses émotions</a:t>
            </a:r>
          </a:p>
          <a:p>
            <a:pPr marL="285750" lvl="0" indent="-285750" algn="just">
              <a:buFont typeface="Wingdings" charset="2"/>
              <a:buChar char="²"/>
            </a:pPr>
            <a:r>
              <a:rPr lang="fr-FR" dirty="0"/>
              <a:t>Savoir communiquer efficacement / Etre habile dans les relations interpersonnelles</a:t>
            </a:r>
          </a:p>
          <a:p>
            <a:pPr marL="285750" lvl="0" indent="-285750" algn="just">
              <a:buFont typeface="Wingdings" charset="2"/>
              <a:buChar char="²"/>
            </a:pPr>
            <a:r>
              <a:rPr lang="fr-FR" dirty="0"/>
              <a:t>Avoir conscience de soi/ avoir de l’empathie pour les autres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8DA0-3B6C-084F-B8EC-019E07704F21}" type="datetime1">
              <a:rPr lang="fr-FR" smtClean="0"/>
              <a:t>17/01/18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904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A3FF3E"/>
          </a:solidFill>
          <a:ln w="3175" cmpd="sng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CPS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 w="38100" cmpd="dbl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fr-FR" dirty="0"/>
              <a:t>Il ne suffit pas de disposer d’informations pour prendre en charge sa propre santé faire des choix libres et responsables ; </a:t>
            </a:r>
            <a:r>
              <a:rPr lang="fr-FR" b="1" dirty="0"/>
              <a:t>Une compétence ne s’acquiert qu’en la pratiquant,</a:t>
            </a:r>
            <a:r>
              <a:rPr lang="fr-FR" dirty="0"/>
              <a:t> sinon elle reste du domaine de l’intention.</a:t>
            </a:r>
          </a:p>
          <a:p>
            <a:pPr marL="0" indent="0" algn="just">
              <a:buNone/>
            </a:pPr>
            <a:r>
              <a:rPr lang="fr-FR" dirty="0"/>
              <a:t>  </a:t>
            </a:r>
          </a:p>
          <a:p>
            <a:pPr algn="just"/>
            <a:r>
              <a:rPr lang="fr-FR" dirty="0"/>
              <a:t>Tous ces textes sont </a:t>
            </a:r>
            <a:r>
              <a:rPr lang="fr-FR" b="1" dirty="0"/>
              <a:t>encore plus prégnants pour l’éducation prioritaire </a:t>
            </a:r>
            <a:r>
              <a:rPr lang="fr-FR" dirty="0"/>
              <a:t>car ils</a:t>
            </a:r>
            <a:r>
              <a:rPr lang="fr-FR" b="1" dirty="0"/>
              <a:t> </a:t>
            </a:r>
            <a:r>
              <a:rPr lang="fr-FR" dirty="0"/>
              <a:t>impliquent </a:t>
            </a:r>
            <a:r>
              <a:rPr lang="fr-FR" b="1" dirty="0"/>
              <a:t>l’ensemble des personnels</a:t>
            </a:r>
            <a:r>
              <a:rPr lang="fr-FR" dirty="0"/>
              <a:t> de la communauté éducative mais aussi les familles et les partenaires extérieurs. (Voir ici les CLS.)</a:t>
            </a:r>
          </a:p>
          <a:p>
            <a:pPr algn="just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F39-8B3E-2444-B33B-5216D79BD6E7}" type="datetime1">
              <a:rPr lang="fr-FR" smtClean="0"/>
              <a:t>17/01/18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697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8DFF2C"/>
          </a:solidFill>
        </p:spPr>
        <p:txBody>
          <a:bodyPr/>
          <a:lstStyle/>
          <a:p>
            <a:r>
              <a:rPr lang="fr-FR" b="1" dirty="0" smtClean="0"/>
              <a:t>Qu’est</a:t>
            </a:r>
            <a:r>
              <a:rPr lang="fr-FR" b="1" dirty="0"/>
              <a:t>-ce que la santé ?</a:t>
            </a:r>
            <a:r>
              <a:rPr lang="fr-FR" dirty="0"/>
              <a:t>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7638" b="7638"/>
          <a:stretch>
            <a:fillRect/>
          </a:stretch>
        </p:blipFill>
        <p:spPr/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D37B-EC15-9045-ACB0-4F16922EE315}" type="datetime1">
              <a:rPr lang="fr-FR" smtClean="0"/>
              <a:t>17/01/18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93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104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Mais encore?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rcRect t="15339" b="15339"/>
          <a:stretch>
            <a:fillRect/>
          </a:stretch>
        </p:blipFill>
        <p:spPr>
          <a:xfrm>
            <a:off x="457200" y="1076960"/>
            <a:ext cx="8229600" cy="5049203"/>
          </a:xfr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6E7B-EFBB-884C-BA8C-2207B36D6CBA}" type="datetime1">
              <a:rPr lang="fr-FR" smtClean="0"/>
              <a:t>17/01/18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FB/ML Créteil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DB1-4DEF-EE48-AD12-3F6D2A40B01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38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700</Words>
  <Application>Microsoft Macintosh PowerPoint</Application>
  <PresentationFormat>Présentation à l'écran (4:3)</PresentationFormat>
  <Paragraphs>233</Paragraphs>
  <Slides>26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La santé dans l’éducation prioritaire</vt:lpstr>
      <vt:lpstr>La santé dans l’éducation prioritaire</vt:lpstr>
      <vt:lpstr>Le parcours de santé de l’élève </vt:lpstr>
      <vt:lpstr>La prise en charge</vt:lpstr>
      <vt:lpstr>parcours</vt:lpstr>
      <vt:lpstr>Présentation PowerPoint</vt:lpstr>
      <vt:lpstr>CPS</vt:lpstr>
      <vt:lpstr>Qu’est-ce que la santé ? </vt:lpstr>
      <vt:lpstr>Mais encore?</vt:lpstr>
      <vt:lpstr>  Quelques précautions d’usage   </vt:lpstr>
      <vt:lpstr>A retenir!</vt:lpstr>
      <vt:lpstr>Une définition à retenir</vt:lpstr>
      <vt:lpstr>Promotion de la santé</vt:lpstr>
      <vt:lpstr>La TRIADE indispensable</vt:lpstr>
      <vt:lpstr>Les déterminants de la santé</vt:lpstr>
      <vt:lpstr>Quelques chiffres et problématiques</vt:lpstr>
      <vt:lpstr>Chiffres et problématiques</vt:lpstr>
      <vt:lpstr>Présentation PowerPoint</vt:lpstr>
      <vt:lpstr>Universalisme proportionné</vt:lpstr>
      <vt:lpstr>Discussion</vt:lpstr>
      <vt:lpstr>Des exemples de directives académiques</vt:lpstr>
      <vt:lpstr>Présentation PowerPoint</vt:lpstr>
      <vt:lpstr>Constats et réponses</vt:lpstr>
      <vt:lpstr>Les actions d’éducation à la santé</vt:lpstr>
      <vt:lpstr>En Seine St Denis</vt:lpstr>
      <vt:lpstr>Présentation PowerPoint</vt:lpstr>
    </vt:vector>
  </TitlesOfParts>
  <Company>perso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santé dans l’éducation prioritaire</dc:title>
  <dc:creator>Bernard B BENEDICT</dc:creator>
  <cp:lastModifiedBy>Bernard B BENEDICT</cp:lastModifiedBy>
  <cp:revision>24</cp:revision>
  <dcterms:created xsi:type="dcterms:W3CDTF">2018-01-12T15:09:43Z</dcterms:created>
  <dcterms:modified xsi:type="dcterms:W3CDTF">2018-01-17T12:20:39Z</dcterms:modified>
</cp:coreProperties>
</file>